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3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349" r:id="rId19"/>
    <p:sldId id="30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0" r:id="rId57"/>
    <p:sldId id="311" r:id="rId58"/>
    <p:sldId id="312" r:id="rId59"/>
    <p:sldId id="313" r:id="rId60"/>
    <p:sldId id="344" r:id="rId61"/>
    <p:sldId id="345" r:id="rId62"/>
    <p:sldId id="338" r:id="rId63"/>
    <p:sldId id="341" r:id="rId64"/>
    <p:sldId id="342" r:id="rId65"/>
    <p:sldId id="343" r:id="rId66"/>
    <p:sldId id="323" r:id="rId67"/>
    <p:sldId id="346" r:id="rId68"/>
    <p:sldId id="330" r:id="rId69"/>
    <p:sldId id="315" r:id="rId70"/>
    <p:sldId id="316" r:id="rId71"/>
    <p:sldId id="317" r:id="rId72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Georgia" panose="02040502050405020303" pitchFamily="18" charset="0"/>
      <p:regular r:id="rId78"/>
      <p:bold r:id="rId79"/>
      <p:italic r:id="rId80"/>
      <p:boldItalic r:id="rId81"/>
    </p:embeddedFont>
    <p:embeddedFont>
      <p:font typeface="Libre Baskerville" panose="02000000000000000000" pitchFamily="2" charset="0"/>
      <p:regular r:id="rId82"/>
      <p:bold r:id="rId83"/>
      <p:italic r:id="rId84"/>
    </p:embeddedFont>
    <p:embeddedFont>
      <p:font typeface="Merriweather Sans" pitchFamily="2" charset="77"/>
      <p:regular r:id="rId85"/>
      <p:bold r:id="rId86"/>
      <p:italic r:id="rId87"/>
      <p:boldItalic r:id="rId88"/>
    </p:embeddedFont>
    <p:embeddedFont>
      <p:font typeface="Roboto" panose="02000000000000000000" pitchFamily="2" charset="0"/>
      <p:regular r:id="rId89"/>
      <p:bold r:id="rId90"/>
      <p:italic r:id="rId91"/>
      <p:boldItalic r:id="rId92"/>
    </p:embeddedFont>
    <p:embeddedFont>
      <p:font typeface="Source Code Pro" panose="020B0509030403020204" pitchFamily="49" charset="0"/>
      <p:regular r:id="rId93"/>
      <p:bold r:id="rId94"/>
      <p:italic r:id="rId95"/>
      <p:boldItalic r:id="rId96"/>
    </p:embeddedFont>
    <p:embeddedFont>
      <p:font typeface="Verdana" panose="020B0604030504040204" pitchFamily="3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18DB00-E8F7-1C42-4A96-5738259A9A5C}" v="2" dt="2024-10-15T10:34:45.9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17.fntdata"/><Relationship Id="rId95" Type="http://schemas.openxmlformats.org/officeDocument/2006/relationships/font" Target="fonts/font2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font" Target="fonts/font18.fntdata"/><Relationship Id="rId96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microsoft.com/office/2015/10/relationships/revisionInfo" Target="revisionInfo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94" Type="http://schemas.openxmlformats.org/officeDocument/2006/relationships/font" Target="fonts/font21.fntdata"/><Relationship Id="rId99" Type="http://schemas.openxmlformats.org/officeDocument/2006/relationships/font" Target="fonts/font26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97" Type="http://schemas.openxmlformats.org/officeDocument/2006/relationships/font" Target="fonts/font24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Relationship Id="rId100" Type="http://schemas.openxmlformats.org/officeDocument/2006/relationships/font" Target="fonts/font27.fntdata"/><Relationship Id="rId105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0.fntdata"/><Relationship Id="rId98" Type="http://schemas.openxmlformats.org/officeDocument/2006/relationships/font" Target="fonts/font25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13E7FAC2-20B4-44FC-B832-A209A03F9DD1}"/>
    <pc:docChg chg="undo custSel modSld">
      <pc:chgData name="Luciano Pereira Soares" userId="16c53e34-c952-423e-8700-c0525d23304f" providerId="ADAL" clId="{13E7FAC2-20B4-44FC-B832-A209A03F9DD1}" dt="2024-10-09T21:14:28.576" v="4" actId="1076"/>
      <pc:docMkLst>
        <pc:docMk/>
      </pc:docMkLst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2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3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4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5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6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7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8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9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70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71"/>
        </pc:sldMkLst>
      </pc:sldChg>
      <pc:sldChg chg="delSp modSp mod">
        <pc:chgData name="Luciano Pereira Soares" userId="16c53e34-c952-423e-8700-c0525d23304f" providerId="ADAL" clId="{13E7FAC2-20B4-44FC-B832-A209A03F9DD1}" dt="2024-10-09T21:14:28.576" v="4" actId="1076"/>
        <pc:sldMkLst>
          <pc:docMk/>
          <pc:sldMk cId="0" sldId="323"/>
        </pc:sldMkLst>
        <pc:spChg chg="mod">
          <ac:chgData name="Luciano Pereira Soares" userId="16c53e34-c952-423e-8700-c0525d23304f" providerId="ADAL" clId="{13E7FAC2-20B4-44FC-B832-A209A03F9DD1}" dt="2024-10-09T21:14:28.576" v="4" actId="1076"/>
          <ac:spMkLst>
            <pc:docMk/>
            <pc:sldMk cId="0" sldId="323"/>
            <ac:spMk id="2" creationId="{89100981-2626-FB6D-F6EB-BF66AD56F810}"/>
          </ac:spMkLst>
        </pc:spChg>
        <pc:spChg chg="del">
          <ac:chgData name="Luciano Pereira Soares" userId="16c53e34-c952-423e-8700-c0525d23304f" providerId="ADAL" clId="{13E7FAC2-20B4-44FC-B832-A209A03F9DD1}" dt="2024-10-09T21:14:08.861" v="1" actId="478"/>
          <ac:spMkLst>
            <pc:docMk/>
            <pc:sldMk cId="0" sldId="323"/>
            <ac:spMk id="7" creationId="{8FEDDB7B-3612-C19C-2DB4-BB81016EAD10}"/>
          </ac:spMkLst>
        </pc:spChg>
        <pc:spChg chg="mod">
          <ac:chgData name="Luciano Pereira Soares" userId="16c53e34-c952-423e-8700-c0525d23304f" providerId="ADAL" clId="{13E7FAC2-20B4-44FC-B832-A209A03F9DD1}" dt="2024-10-09T21:14:28.576" v="4" actId="1076"/>
          <ac:spMkLst>
            <pc:docMk/>
            <pc:sldMk cId="0" sldId="323"/>
            <ac:spMk id="12" creationId="{3BDE00E7-03A8-C9A6-08A1-8A0AE5482B18}"/>
          </ac:spMkLst>
        </pc:spChg>
        <pc:spChg chg="del">
          <ac:chgData name="Luciano Pereira Soares" userId="16c53e34-c952-423e-8700-c0525d23304f" providerId="ADAL" clId="{13E7FAC2-20B4-44FC-B832-A209A03F9DD1}" dt="2024-10-09T21:14:08.861" v="1" actId="478"/>
          <ac:spMkLst>
            <pc:docMk/>
            <pc:sldMk cId="0" sldId="323"/>
            <ac:spMk id="762" creationId="{00000000-0000-0000-0000-000000000000}"/>
          </ac:spMkLst>
        </pc:spChg>
        <pc:spChg chg="del">
          <ac:chgData name="Luciano Pereira Soares" userId="16c53e34-c952-423e-8700-c0525d23304f" providerId="ADAL" clId="{13E7FAC2-20B4-44FC-B832-A209A03F9DD1}" dt="2024-10-09T21:14:08.861" v="1" actId="478"/>
          <ac:spMkLst>
            <pc:docMk/>
            <pc:sldMk cId="0" sldId="323"/>
            <ac:spMk id="769" creationId="{00000000-0000-0000-0000-000000000000}"/>
          </ac:spMkLst>
        </pc:spChg>
        <pc:picChg chg="del">
          <ac:chgData name="Luciano Pereira Soares" userId="16c53e34-c952-423e-8700-c0525d23304f" providerId="ADAL" clId="{13E7FAC2-20B4-44FC-B832-A209A03F9DD1}" dt="2024-10-09T21:14:08.861" v="1" actId="478"/>
          <ac:picMkLst>
            <pc:docMk/>
            <pc:sldMk cId="0" sldId="323"/>
            <ac:picMk id="3" creationId="{D749F18C-B8F4-E3AD-52A1-432FB8B7AFD8}"/>
          </ac:picMkLst>
        </pc:picChg>
        <pc:picChg chg="del">
          <ac:chgData name="Luciano Pereira Soares" userId="16c53e34-c952-423e-8700-c0525d23304f" providerId="ADAL" clId="{13E7FAC2-20B4-44FC-B832-A209A03F9DD1}" dt="2024-10-09T21:14:08.861" v="1" actId="478"/>
          <ac:picMkLst>
            <pc:docMk/>
            <pc:sldMk cId="0" sldId="323"/>
            <ac:picMk id="5" creationId="{7FB04EBB-5EBC-FC9C-963B-779C240FAEAD}"/>
          </ac:picMkLst>
        </pc:picChg>
        <pc:picChg chg="del">
          <ac:chgData name="Luciano Pereira Soares" userId="16c53e34-c952-423e-8700-c0525d23304f" providerId="ADAL" clId="{13E7FAC2-20B4-44FC-B832-A209A03F9DD1}" dt="2024-10-09T21:14:08.861" v="1" actId="478"/>
          <ac:picMkLst>
            <pc:docMk/>
            <pc:sldMk cId="0" sldId="323"/>
            <ac:picMk id="6" creationId="{51CF0998-4C59-3F36-5094-FE6B6208E71A}"/>
          </ac:picMkLst>
        </pc:picChg>
        <pc:picChg chg="mod">
          <ac:chgData name="Luciano Pereira Soares" userId="16c53e34-c952-423e-8700-c0525d23304f" providerId="ADAL" clId="{13E7FAC2-20B4-44FC-B832-A209A03F9DD1}" dt="2024-10-09T21:14:28.576" v="4" actId="1076"/>
          <ac:picMkLst>
            <pc:docMk/>
            <pc:sldMk cId="0" sldId="323"/>
            <ac:picMk id="9" creationId="{CC104B40-F420-FA6A-F6E5-251C155CE4A0}"/>
          </ac:picMkLst>
        </pc:picChg>
        <pc:picChg chg="mod">
          <ac:chgData name="Luciano Pereira Soares" userId="16c53e34-c952-423e-8700-c0525d23304f" providerId="ADAL" clId="{13E7FAC2-20B4-44FC-B832-A209A03F9DD1}" dt="2024-10-09T21:14:28.576" v="4" actId="1076"/>
          <ac:picMkLst>
            <pc:docMk/>
            <pc:sldMk cId="0" sldId="323"/>
            <ac:picMk id="11" creationId="{8BB55332-6F50-CBF1-8B81-0E556B213739}"/>
          </ac:picMkLst>
        </pc:picChg>
      </pc:sldChg>
    </pc:docChg>
  </pc:docChgLst>
  <pc:docChgLst>
    <pc:chgData name="Luciano Pereira Soares" userId="S::lucianops@insper.edu.br::16c53e34-c952-423e-8700-c0525d23304f" providerId="AD" clId="Web-{6118DB00-E8F7-1C42-4A96-5738259A9A5C}"/>
    <pc:docChg chg="addSld">
      <pc:chgData name="Luciano Pereira Soares" userId="S::lucianops@insper.edu.br::16c53e34-c952-423e-8700-c0525d23304f" providerId="AD" clId="Web-{6118DB00-E8F7-1C42-4A96-5738259A9A5C}" dt="2024-10-15T10:34:45.953" v="1"/>
      <pc:docMkLst>
        <pc:docMk/>
      </pc:docMkLst>
      <pc:sldChg chg="add replId">
        <pc:chgData name="Luciano Pereira Soares" userId="S::lucianops@insper.edu.br::16c53e34-c952-423e-8700-c0525d23304f" providerId="AD" clId="Web-{6118DB00-E8F7-1C42-4A96-5738259A9A5C}" dt="2024-10-15T10:34:40.531" v="0"/>
        <pc:sldMkLst>
          <pc:docMk/>
          <pc:sldMk cId="1121301941" sldId="347"/>
        </pc:sldMkLst>
      </pc:sldChg>
      <pc:sldChg chg="add replId">
        <pc:chgData name="Luciano Pereira Soares" userId="S::lucianops@insper.edu.br::16c53e34-c952-423e-8700-c0525d23304f" providerId="AD" clId="Web-{6118DB00-E8F7-1C42-4A96-5738259A9A5C}" dt="2024-10-15T10:34:45.953" v="1"/>
        <pc:sldMkLst>
          <pc:docMk/>
          <pc:sldMk cId="2849461417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8613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78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629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76cab8b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76cab8b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976cab8b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823b695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823b695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3823b6950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823b695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823b695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3823b695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823b69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823b69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f3823b695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9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://www.youtube.com/watch?v=KYteLM6ViB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hyperlink" Target="http://www.youtube.com/watch?v=hZ3NVJysdQc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15: </a:t>
            </a:r>
            <a:r>
              <a:rPr lang="pt-BR" dirty="0"/>
              <a:t>Curvas e Animações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 dirty="0">
                <a:solidFill>
                  <a:srgbClr val="38761D"/>
                </a:solidFill>
              </a:rPr>
              <a:t>NÃO!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A trajetória não é </a:t>
            </a:r>
            <a:r>
              <a:rPr lang="pt-BR" sz="3000" b="1" dirty="0">
                <a:solidFill>
                  <a:srgbClr val="FF0000"/>
                </a:solidFill>
              </a:rPr>
              <a:t>contínua</a:t>
            </a:r>
            <a:r>
              <a:rPr lang="pt-BR" sz="3000" dirty="0"/>
              <a:t>.</a:t>
            </a:r>
            <a:endParaRPr sz="3000"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Dizemos que uma função </a:t>
            </a:r>
            <a:r>
              <a:rPr lang="pt-BR" sz="3000" dirty="0" err="1"/>
              <a:t>f</a:t>
            </a:r>
            <a:r>
              <a:rPr lang="pt-BR" sz="3000" dirty="0"/>
              <a:t> é contínua em um ponto </a:t>
            </a:r>
            <a:r>
              <a:rPr lang="pt-BR" sz="3000" dirty="0" err="1"/>
              <a:t>x</a:t>
            </a:r>
            <a:r>
              <a:rPr lang="pt-BR" sz="3000" dirty="0"/>
              <a:t> = a quando:</a:t>
            </a:r>
            <a:endParaRPr sz="3000" dirty="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 dirty="0">
                <a:solidFill>
                  <a:srgbClr val="38761D"/>
                </a:solidFill>
              </a:rPr>
              <a:t>NÃO!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A trajetória não é </a:t>
            </a:r>
            <a:r>
              <a:rPr lang="pt-BR" sz="3000" b="1" dirty="0">
                <a:solidFill>
                  <a:srgbClr val="FF0000"/>
                </a:solidFill>
              </a:rPr>
              <a:t>derivável</a:t>
            </a:r>
            <a:r>
              <a:rPr lang="pt-BR" sz="3000" dirty="0"/>
              <a:t>.</a:t>
            </a:r>
            <a:endParaRPr sz="3000" dirty="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DBE4-4E2D-E8F7-9139-1F044E0F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noProof="0" dirty="0"/>
              <a:t>Desenho Geométrico - Tangência e Concordância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A163C-463A-C646-875E-0BBE4FC0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629655"/>
            <a:ext cx="8428232" cy="49716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600"/>
              </a:spcBef>
            </a:pPr>
            <a:r>
              <a:rPr lang="pt-BR" b="1" dirty="0"/>
              <a:t>Tangência</a:t>
            </a:r>
          </a:p>
          <a:p>
            <a:r>
              <a:rPr lang="pt-BR" noProof="0" dirty="0"/>
              <a:t>A tangência ocorre quando uma reta ou uma curva toca outra curva ou circunferência em um único ponto, chamado de ponto de tangência. As duas curvas têm o mesmo ponto em comum, e as inclinações naquele ponto são idênticas, garantindo que a transição entre elas seja suave. A tangência é importante porque ela indica que não há interrupção no "fluxo" entre as figuras no ponto de contato, ou seja, não há um "salto" ou ângulo agudo no ponto de conexão.</a:t>
            </a:r>
          </a:p>
          <a:p>
            <a:pPr>
              <a:spcBef>
                <a:spcPts val="1600"/>
              </a:spcBef>
            </a:pPr>
            <a:r>
              <a:rPr lang="pt-BR" b="1" noProof="0" dirty="0"/>
              <a:t>Concordância</a:t>
            </a:r>
          </a:p>
          <a:p>
            <a:r>
              <a:rPr lang="pt-BR" noProof="0" dirty="0"/>
              <a:t>A concordância refere-se ao processo de unir duas ou mais curvas de forma suave e contínua, sendo que as curvas de transição permitem uma mudança gradual entre elas. A suavidade pode ser medida:</a:t>
            </a:r>
          </a:p>
          <a:p>
            <a:pPr marL="571500" indent="-163513">
              <a:buFont typeface="Arial" panose="020B0604020202020204" pitchFamily="34" charset="0"/>
              <a:buChar char="•"/>
            </a:pPr>
            <a:r>
              <a:rPr lang="pt-BR" sz="1600" b="1" noProof="0" dirty="0"/>
              <a:t>Primeira derivada:</a:t>
            </a:r>
            <a:r>
              <a:rPr lang="pt-BR" sz="1600" noProof="0" dirty="0"/>
              <a:t> se as inclinações (tangentes) são contínuas, garantindo a tangência.</a:t>
            </a:r>
          </a:p>
          <a:p>
            <a:pPr marL="571500" indent="-163513">
              <a:buFont typeface="Arial" panose="020B0604020202020204" pitchFamily="34" charset="0"/>
              <a:buChar char="•"/>
            </a:pPr>
            <a:r>
              <a:rPr lang="pt-BR" sz="1600" b="1" noProof="0" dirty="0"/>
              <a:t>Segunda derivada:</a:t>
            </a:r>
            <a:r>
              <a:rPr lang="pt-BR" sz="1600" noProof="0" dirty="0"/>
              <a:t> se a curvatura (a taxa de mudança da inclinação) é contínua, garantindo uma transição ainda mais suave.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C3CC0-5F08-3D3F-A61E-4F85B8775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88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361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</a:t>
            </a:r>
            <a:r>
              <a:rPr lang="pt-BR" dirty="0" err="1"/>
              <a:t>spline</a:t>
            </a:r>
            <a:r>
              <a:rPr lang="pt-BR" dirty="0"/>
              <a:t> é uma representação matemática para uma curva polinomial suave definida, por partes, através de uma sequência de pontos (chamados de pontos de controle).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Curvas com os mesmos pontos iniciais e finais, apenas alterando a direção da tangente</a:t>
            </a:r>
            <a:endParaRPr dirty="0"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0069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Curvas com os mesmos pontos iniciais e finais, apenas alterando a intensidade da tangente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Por que cúbico?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4 restrições de entrada : 4 graus de liberdade</a:t>
            </a:r>
            <a:endParaRPr dirty="0"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2514E-2E95-7817-30C5-7E339F5B426B}"/>
              </a:ext>
            </a:extLst>
          </p:cNvPr>
          <p:cNvSpPr txBox="1"/>
          <p:nvPr/>
        </p:nvSpPr>
        <p:spPr>
          <a:xfrm>
            <a:off x="3719322" y="3660025"/>
            <a:ext cx="4585716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/>
              <a:t>Perceba que vamos trabalhar na faixa do 0 a 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 dirty="0"/>
              <a:t>Termos polinomiais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Funções de base de </a:t>
            </a:r>
            <a:r>
              <a:rPr lang="pt-BR" sz="14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Hermite</a:t>
            </a:r>
            <a:r>
              <a:rPr lang="pt-BR" sz="14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para polinômios cúbicos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Entradas: valores e derivadas nos pontos de controle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Saída: polinômio cúbico que pode ser interpolado (de 0 a 1)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Solução: soma ponderada das funções interpoladoras de </a:t>
            </a:r>
            <a:r>
              <a:rPr lang="pt-BR" dirty="0" err="1"/>
              <a:t>Hermite</a:t>
            </a:r>
            <a:endParaRPr dirty="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Interpolação </a:t>
            </a:r>
            <a:r>
              <a:rPr lang="pt-BR" dirty="0" err="1"/>
              <a:t>Catmull</a:t>
            </a:r>
            <a:r>
              <a:rPr lang="pt-BR" dirty="0"/>
              <a:t>-Rom</a:t>
            </a:r>
            <a:endParaRPr dirty="0"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Interpolação </a:t>
            </a:r>
            <a:r>
              <a:rPr lang="pt-BR" dirty="0" err="1"/>
              <a:t>Catmull</a:t>
            </a:r>
            <a:r>
              <a:rPr lang="pt-BR" dirty="0"/>
              <a:t>-Rom</a:t>
            </a:r>
            <a:endParaRPr dirty="0"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Entrada: sequência de valores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Entrada: sequência de pontos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Saída: </a:t>
            </a:r>
            <a:r>
              <a:rPr lang="pt-BR" dirty="0" err="1"/>
              <a:t>Spline</a:t>
            </a:r>
            <a:r>
              <a:rPr lang="pt-BR" dirty="0"/>
              <a:t> que interpola todos os pontos com continuidade C1</a:t>
            </a:r>
            <a:endParaRPr dirty="0"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Use a forma matricial </a:t>
            </a:r>
            <a:r>
              <a:rPr lang="pt-BR" dirty="0" err="1"/>
              <a:t>Hermite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Pontos e tangentes dadas pelas regras </a:t>
            </a:r>
            <a:r>
              <a:rPr lang="pt-BR" dirty="0" err="1"/>
              <a:t>Catmull</a:t>
            </a:r>
            <a:r>
              <a:rPr lang="pt-BR" dirty="0"/>
              <a:t>-Rom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Pontos </a:t>
            </a:r>
            <a:r>
              <a:rPr lang="pt-BR" dirty="0" err="1"/>
              <a:t>Hermite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Tangentes </a:t>
            </a:r>
            <a:r>
              <a:rPr lang="pt-BR" dirty="0" err="1"/>
              <a:t>Hermite</a:t>
            </a:r>
            <a:endParaRPr dirty="0"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Double Buffering</a:t>
            </a:r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 imagens são organizadas em Buffers.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Tradicionalmente em computação gráfica temos o: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Front Buffer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Back Buffer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Durante a renderização as imagens são desenhadas no Back Buffer, enquanto as imagens exibidas vem do Front Buffer.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atualização de quadros, os buffers são trocados (Page Flipping). O Back Buffer é então limpo e se pode desenhar novamente nele.</a:t>
            </a:r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6309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F5F7-3A44-923A-23C3-FABD6EB4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2" y="2124914"/>
            <a:ext cx="3082296" cy="25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7FCD0-84C0-0601-3866-499484E7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886823" y="1124712"/>
            <a:ext cx="1527194" cy="1650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CE7911-7C34-4933-5169-307C6262A3AF}"/>
              </a:ext>
            </a:extLst>
          </p:cNvPr>
          <p:cNvSpPr txBox="1"/>
          <p:nvPr/>
        </p:nvSpPr>
        <p:spPr>
          <a:xfrm>
            <a:off x="237451" y="719364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framebuffer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B6999-806C-D3DC-A718-E81F47B83F21}"/>
              </a:ext>
            </a:extLst>
          </p:cNvPr>
          <p:cNvSpPr/>
          <p:nvPr/>
        </p:nvSpPr>
        <p:spPr>
          <a:xfrm>
            <a:off x="295910" y="1027141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D07EC-4D3D-ABDF-8F1E-A5A084DD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5" t="33621" r="9086"/>
          <a:stretch/>
        </p:blipFill>
        <p:spPr>
          <a:xfrm>
            <a:off x="778238" y="1124712"/>
            <a:ext cx="1675280" cy="1650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F0F86-BCF9-4B6C-D122-8021D2B65846}"/>
              </a:ext>
            </a:extLst>
          </p:cNvPr>
          <p:cNvSpPr txBox="1"/>
          <p:nvPr/>
        </p:nvSpPr>
        <p:spPr>
          <a:xfrm>
            <a:off x="237451" y="3085141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framebuffer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16C8B-888F-4153-94EC-7FDA539661FF}"/>
              </a:ext>
            </a:extLst>
          </p:cNvPr>
          <p:cNvSpPr/>
          <p:nvPr/>
        </p:nvSpPr>
        <p:spPr>
          <a:xfrm>
            <a:off x="295910" y="3392918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D803B-FE84-D4ED-A3B6-B6E7B8DBE142}"/>
              </a:ext>
            </a:extLst>
          </p:cNvPr>
          <p:cNvSpPr txBox="1"/>
          <p:nvPr/>
        </p:nvSpPr>
        <p:spPr>
          <a:xfrm>
            <a:off x="2304288" y="719364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878A0-0DAB-3843-13FF-C3D1515CA7BB}"/>
              </a:ext>
            </a:extLst>
          </p:cNvPr>
          <p:cNvSpPr txBox="1"/>
          <p:nvPr/>
        </p:nvSpPr>
        <p:spPr>
          <a:xfrm>
            <a:off x="2304288" y="3085105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55A79DE-0330-6F9B-A1A3-17AE812B01E0}"/>
              </a:ext>
            </a:extLst>
          </p:cNvPr>
          <p:cNvSpPr/>
          <p:nvPr/>
        </p:nvSpPr>
        <p:spPr>
          <a:xfrm rot="17026659">
            <a:off x="4117839" y="132692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A804936-CCB7-F702-1AFC-F283546B217B}"/>
              </a:ext>
            </a:extLst>
          </p:cNvPr>
          <p:cNvSpPr/>
          <p:nvPr/>
        </p:nvSpPr>
        <p:spPr>
          <a:xfrm rot="15431288">
            <a:off x="4083535" y="281259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E8C9CD-EA9F-AE59-EB9F-A7AAFC249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842855" y="3489845"/>
            <a:ext cx="1610663" cy="1668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B5EA8-2391-A993-E550-D30BF2248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6564488" y="2297567"/>
            <a:ext cx="1527194" cy="16504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850183-65D1-8E7E-363A-EB924234F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6480137" y="2304154"/>
            <a:ext cx="1610663" cy="16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25 0.11083 C -0.03056 0.13416 -0.03368 0.16889 -0.03368 0.205 C -0.03368 0.24639 -0.03056 0.27944 -0.025 0.30278 L 1.11111E-6 0.41389 " pathEditMode="relative" rAng="5400000" ptsTypes="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20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25 -0.11056 C 0.03056 -0.13389 0.03368 -0.16861 0.03368 -0.20473 C 0.03368 -0.24611 0.03056 -0.27917 0.025 -0.3025 L -1.66667E-6 -0.41334 " pathEditMode="relative" rAng="16200000" ptsTypes="AAA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20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TimeSensor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TimeSensor pode ser usado para:</a:t>
            </a:r>
            <a:endParaRPr sz="140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Condução de simulações e animações contínuas;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Controlar atividades periódicas;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eventos de ocorrência única, como um despertador;</a:t>
            </a: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ciclo de um nó TimeSensor dura </a:t>
            </a:r>
            <a:r>
              <a:rPr lang="pt-BR" sz="1400" b="1"/>
              <a:t>cycleInterval</a:t>
            </a:r>
            <a:r>
              <a:rPr lang="pt-BR" sz="1400"/>
              <a:t> segundos. Se, no final de um ciclo, o valor do </a:t>
            </a:r>
            <a:r>
              <a:rPr lang="pt-BR" sz="1400" b="1"/>
              <a:t>loop </a:t>
            </a:r>
            <a:r>
              <a:rPr lang="pt-BR" sz="1400"/>
              <a:t>for FALSE, a execução é encerrada. Já se o loop for TRUE no final de um ciclo, um nó dependente do tempo continua a execução no próximo ciclo. Deve retornar a fração de tempo passada em </a:t>
            </a:r>
            <a:r>
              <a:rPr lang="pt-BR" sz="1400" b="1"/>
              <a:t>fraction_changed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892163" y="2857500"/>
            <a:ext cx="4854600" cy="280652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3600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TimeSensor : X3DTimeDependentNode, X3DSensorNode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cycleInterval    1     (0,∞)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enabled         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loop             FALSE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[X3DMetadataObject]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pauseTime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resumeTime      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startTime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stopTime 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cycleTime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elapsedTime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[out]    fraction_changed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isActive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isPaused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time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SplinePositionInterpolator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não linearmente entre uma lista de vetores 3D.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tantos vetores 3D quanto os quadros-chave no </a:t>
            </a:r>
            <a:r>
              <a:rPr lang="pt-BR" sz="1400" b="1"/>
              <a:t>key</a:t>
            </a:r>
            <a:r>
              <a:rPr lang="pt-BR" sz="1400"/>
              <a:t>. O campo </a:t>
            </a:r>
            <a:r>
              <a:rPr lang="pt-BR" sz="1400" b="1"/>
              <a:t>closed</a:t>
            </a:r>
            <a:r>
              <a:rPr lang="pt-BR" sz="1400"/>
              <a:t> especifica se o interpolador deve tratar a malha como fechada, com uma transições da última chave para a primeira chave. Se os </a:t>
            </a:r>
            <a:r>
              <a:rPr lang="pt-BR" sz="1400" b="1"/>
              <a:t>keyValues</a:t>
            </a:r>
            <a:r>
              <a:rPr lang="pt-BR" sz="1400"/>
              <a:t> na primeira e na última chave não forem idênticos, o campo closed será ignorado.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46424" y="2857500"/>
            <a:ext cx="6120719" cy="213132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SplinePositionInterpolator : X3DInterpolatorNode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[in]     set_fraction        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closed           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[in,out] key        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keyValue   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keyVelocity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 NULL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normalizeVelocity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[out]    value_changed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OrientationInterpolator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44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 dirty="0"/>
              <a:t>Interpola rotações são absolutas no espaço do objeto e, portanto, não são cumulativas. Uma orientação representa a posição final de um objeto após a aplicação de uma rotação. Um </a:t>
            </a:r>
            <a:r>
              <a:rPr lang="pt-BR" sz="1400" dirty="0" err="1"/>
              <a:t>OrientationInterpolator</a:t>
            </a:r>
            <a:r>
              <a:rPr lang="pt-BR" sz="1400" dirty="0"/>
              <a:t> interpola entre duas orientações calculando o caminho mais curto na esfera unitária entre as duas orientações. A interpolação é linear em comprimento de arco ao longo deste caminho. Os resultados são indefinidos se as duas orientações forem diagonalmente opostas. O campo </a:t>
            </a:r>
            <a:r>
              <a:rPr lang="pt-BR" sz="1400" b="1" dirty="0" err="1"/>
              <a:t>keyValue</a:t>
            </a:r>
            <a:r>
              <a:rPr lang="pt-BR" sz="1400" dirty="0"/>
              <a:t> possui uma lista com os valores a serem interpolados, </a:t>
            </a:r>
            <a:r>
              <a:rPr lang="pt-BR" sz="1400" b="1" dirty="0" err="1"/>
              <a:t>key</a:t>
            </a:r>
            <a:r>
              <a:rPr lang="pt-BR" sz="1400" dirty="0"/>
              <a:t> possui uma lista respectiva de chaves dos valores em </a:t>
            </a:r>
            <a:r>
              <a:rPr lang="pt-BR" sz="1400" b="1" dirty="0" err="1"/>
              <a:t>keyValue</a:t>
            </a:r>
            <a:r>
              <a:rPr lang="pt-BR" sz="1400" dirty="0"/>
              <a:t>, a fração a ser interpolada vem de </a:t>
            </a:r>
            <a:r>
              <a:rPr lang="pt-BR" sz="1400" b="1" dirty="0" err="1"/>
              <a:t>set_fraction</a:t>
            </a:r>
            <a:r>
              <a:rPr lang="pt-BR" sz="1400" dirty="0"/>
              <a:t> que varia de zero a um. O campo </a:t>
            </a:r>
            <a:r>
              <a:rPr lang="pt-BR" sz="1400" b="1" dirty="0" err="1"/>
              <a:t>keyValue</a:t>
            </a:r>
            <a:r>
              <a:rPr lang="pt-BR" sz="1400" dirty="0"/>
              <a:t> deve conter exatamente tantas rotações 3D quanto os quadros-chave no </a:t>
            </a:r>
            <a:r>
              <a:rPr lang="pt-BR" sz="1400" b="1" dirty="0" err="1"/>
              <a:t>key</a:t>
            </a:r>
            <a:r>
              <a:rPr lang="pt-BR" sz="1400" dirty="0"/>
              <a:t>. O resultado final é definido no </a:t>
            </a:r>
            <a:r>
              <a:rPr lang="pt-BR" sz="1400" b="1" dirty="0" err="1"/>
              <a:t>value_changed</a:t>
            </a:r>
            <a:r>
              <a:rPr lang="pt-BR" sz="1400" dirty="0"/>
              <a:t>.</a:t>
            </a:r>
            <a:endParaRPr sz="1400"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738874" y="3332500"/>
            <a:ext cx="4926635" cy="154731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OrientationInterpolator : X3DInterpolatorNode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  [in]     set_fraction   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  [in,out] key           []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MFRotation [in,out] keyValue      []   [-1,1] or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  [in,out] metadata      NULL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SFRotation [out]    value_changed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Declaração ROUTE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656800" cy="75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Em X3D as conexões entre campos de um nó para campos de outros nós usando são realizadas pela instrução ROUTE.</a:t>
            </a:r>
            <a:endParaRPr sz="1900"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218650" y="2462373"/>
            <a:ext cx="8806200" cy="294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onde &lt;</a:t>
            </a:r>
            <a:r>
              <a:rPr lang="pt-BR" sz="1900" b="1"/>
              <a:t>fromNodeName</a:t>
            </a:r>
            <a:r>
              <a:rPr lang="pt-BR" sz="1900"/>
              <a:t>&gt; identifica o nó que irá gerar um evento, &lt;</a:t>
            </a:r>
            <a:r>
              <a:rPr lang="pt-BR" sz="1900" b="1"/>
              <a:t>fromFieldName</a:t>
            </a:r>
            <a:r>
              <a:rPr lang="pt-BR" sz="1900"/>
              <a:t>&gt; é o nome do campo do nó gerador do qual originará o evento, &lt;</a:t>
            </a:r>
            <a:r>
              <a:rPr lang="pt-BR" sz="1900" b="1"/>
              <a:t>toNodeName</a:t>
            </a:r>
            <a:r>
              <a:rPr lang="pt-BR" sz="1900"/>
              <a:t>&gt; identifica o nó que receberá um evento, e &lt;</a:t>
            </a:r>
            <a:r>
              <a:rPr lang="pt-BR" sz="1900" b="1"/>
              <a:t>toFieldName</a:t>
            </a:r>
            <a:r>
              <a:rPr lang="pt-BR" sz="1900"/>
              <a:t>&gt; identifica o campo no nó de destino que receberá o evento.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ROUTEs não são nós. A instrução ROUTE é uma construção para estabelecer caminhos de eventos entre campos especificados de nós.</a:t>
            </a:r>
            <a:endParaRPr sz="1900"/>
          </a:p>
        </p:txBody>
      </p:sp>
      <p:sp>
        <p:nvSpPr>
          <p:cNvPr id="254" name="Google Shape;254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474900" y="1794425"/>
            <a:ext cx="8195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 &lt;fromNodeName&gt; &lt;fromFieldName&gt; &lt;toNodeName&gt; &lt;toFieldName&gt;</a:t>
            </a:r>
            <a:endParaRPr sz="2100" b="1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(e última)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2" name="Google Shape;762;p74">
            <a:extLst>
              <a:ext uri="{FF2B5EF4-FFF2-40B4-BE49-F238E27FC236}">
                <a16:creationId xmlns:a16="http://schemas.microsoft.com/office/drawing/2014/main" id="{89100981-2626-FB6D-F6EB-BF66AD56F810}"/>
              </a:ext>
            </a:extLst>
          </p:cNvPr>
          <p:cNvSpPr/>
          <p:nvPr/>
        </p:nvSpPr>
        <p:spPr>
          <a:xfrm>
            <a:off x="1388552" y="3764863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onda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C104B40-F420-FA6A-F6E5-251C155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52" y="1950137"/>
            <a:ext cx="2740606" cy="1814726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BB55332-6F50-CBF1-8B81-0E556B21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83" y="1950137"/>
            <a:ext cx="2841238" cy="1814726"/>
          </a:xfrm>
          <a:prstGeom prst="rect">
            <a:avLst/>
          </a:prstGeom>
        </p:spPr>
      </p:pic>
      <p:sp>
        <p:nvSpPr>
          <p:cNvPr id="12" name="Google Shape;762;p74">
            <a:extLst>
              <a:ext uri="{FF2B5EF4-FFF2-40B4-BE49-F238E27FC236}">
                <a16:creationId xmlns:a16="http://schemas.microsoft.com/office/drawing/2014/main" id="{3BDE00E7-03A8-C9A6-08A1-8A0AE5482B18}"/>
              </a:ext>
            </a:extLst>
          </p:cNvPr>
          <p:cNvSpPr/>
          <p:nvPr/>
        </p:nvSpPr>
        <p:spPr>
          <a:xfrm>
            <a:off x="4726583" y="3764863"/>
            <a:ext cx="284123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piramide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2868</Words>
  <Application>Microsoft Macintosh PowerPoint</Application>
  <PresentationFormat>On-screen Show (16:10)</PresentationFormat>
  <Paragraphs>382</Paragraphs>
  <Slides>71</Slides>
  <Notes>69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1" baseType="lpstr">
      <vt:lpstr>Georgia</vt:lpstr>
      <vt:lpstr>Source Code Pro</vt:lpstr>
      <vt:lpstr>Roboto</vt:lpstr>
      <vt:lpstr>Verdana</vt:lpstr>
      <vt:lpstr>Courier New</vt:lpstr>
      <vt:lpstr>Merriweather Sans</vt:lpstr>
      <vt:lpstr>Arial</vt:lpstr>
      <vt:lpstr>Consolas</vt:lpstr>
      <vt:lpstr>Libre Baskerville</vt:lpstr>
      <vt:lpstr>Personalizar design</vt:lpstr>
      <vt:lpstr>PowerPoint Presentation</vt:lpstr>
      <vt:lpstr>Kahoot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Desenho Geométrico - Tangência e Concordância</vt:lpstr>
      <vt:lpstr>Explicando Continuidade</vt:lpstr>
      <vt:lpstr>Splines</vt:lpstr>
      <vt:lpstr>Spline de um verdadeiro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Double Buffering</vt:lpstr>
      <vt:lpstr>Double Buffering</vt:lpstr>
      <vt:lpstr>Novos Nós X3D : TimeSensor</vt:lpstr>
      <vt:lpstr>Novos Nós X3D : SplinePositionInterpolator</vt:lpstr>
      <vt:lpstr>Novos Nós X3D : OrientationInterpolator</vt:lpstr>
      <vt:lpstr>Declaração ROUTE</vt:lpstr>
      <vt:lpstr>Quinta (e última) parte do projeto 1</vt:lpstr>
      <vt:lpstr>PowerPoint Presentation</vt:lpstr>
      <vt:lpstr>FOG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27</cp:revision>
  <dcterms:modified xsi:type="dcterms:W3CDTF">2024-10-17T00:11:34Z</dcterms:modified>
</cp:coreProperties>
</file>